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3"/>
  </p:notesMasterIdLst>
  <p:sldIdLst>
    <p:sldId id="304" r:id="rId5"/>
    <p:sldId id="314" r:id="rId6"/>
    <p:sldId id="319" r:id="rId7"/>
    <p:sldId id="320" r:id="rId8"/>
    <p:sldId id="308" r:id="rId9"/>
    <p:sldId id="299" r:id="rId10"/>
    <p:sldId id="301" r:id="rId11"/>
    <p:sldId id="321" r:id="rId12"/>
    <p:sldId id="326" r:id="rId13"/>
    <p:sldId id="268" r:id="rId14"/>
    <p:sldId id="322" r:id="rId15"/>
    <p:sldId id="327" r:id="rId16"/>
    <p:sldId id="328" r:id="rId17"/>
    <p:sldId id="324" r:id="rId18"/>
    <p:sldId id="283" r:id="rId19"/>
    <p:sldId id="323" r:id="rId20"/>
    <p:sldId id="317" r:id="rId21"/>
    <p:sldId id="305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7" autoAdjust="0"/>
    <p:restoredTop sz="93750" autoAdjust="0"/>
  </p:normalViewPr>
  <p:slideViewPr>
    <p:cSldViewPr snapToGrid="0">
      <p:cViewPr>
        <p:scale>
          <a:sx n="50" d="100"/>
          <a:sy n="50" d="100"/>
        </p:scale>
        <p:origin x="1939" y="761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microsoft.com/office/2018/10/relationships/authors" Target="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commentAuthors" Target="comment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12/14/2023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71656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53109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1874520"/>
            <a:ext cx="4721352" cy="1547583"/>
          </a:xfrm>
        </p:spPr>
        <p:txBody>
          <a:bodyPr>
            <a:normAutofit fontScale="90000"/>
          </a:bodyPr>
          <a:lstStyle/>
          <a:p>
            <a:r>
              <a:rPr lang="en-US" dirty="0"/>
              <a:t>The Budget Buddy Capstone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0" y="3483864"/>
            <a:ext cx="4721352" cy="613370"/>
          </a:xfrm>
        </p:spPr>
        <p:txBody>
          <a:bodyPr/>
          <a:lstStyle/>
          <a:p>
            <a:r>
              <a:rPr lang="en-US" dirty="0"/>
              <a:t>Amir Akins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pPr algn="ctr"/>
            <a:r>
              <a:rPr lang="en-US" dirty="0"/>
              <a:t>Storyboard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1EA778F9-FE27-D699-2B39-F7290CBE25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76946" y="1428677"/>
            <a:ext cx="4638108" cy="4526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Database Design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B56365-A39B-4311-A4B2-9532A14807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8F40444-8DCF-6608-264B-A9BE510525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11691" y="2019670"/>
            <a:ext cx="4898746" cy="48383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144514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Function Design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4BBEAF-B516-45F4-9EF6-A9F65111580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3988308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Log in &amp; Register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Password change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Setting a monthly savings goal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Adding / editing income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Adding / editing expenses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Income division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Categorizing expenses</a:t>
            </a:r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006312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User </a:t>
            </a:r>
            <a:r>
              <a:rPr lang="en-US" dirty="0" err="1"/>
              <a:t>Tasklist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41248" y="1692430"/>
            <a:ext cx="7525512" cy="5074130"/>
          </a:xfrm>
        </p:spPr>
        <p:txBody>
          <a:bodyPr>
            <a:no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US" dirty="0"/>
              <a:t>Mary wants to create an account</a:t>
            </a:r>
          </a:p>
          <a:p>
            <a:pPr marL="342900" indent="-342900">
              <a:buFont typeface="+mj-lt"/>
              <a:buAutoNum type="arabicPeriod"/>
            </a:pPr>
            <a:r>
              <a:rPr lang="en-US" dirty="0"/>
              <a:t>Mary wants to log into her account</a:t>
            </a:r>
          </a:p>
          <a:p>
            <a:pPr marL="342900" indent="-342900">
              <a:buFont typeface="+mj-lt"/>
              <a:buAutoNum type="arabicPeriod"/>
            </a:pPr>
            <a:r>
              <a:rPr lang="en-US" dirty="0"/>
              <a:t>Mary wants to add an expense</a:t>
            </a:r>
          </a:p>
          <a:p>
            <a:pPr marL="342900" indent="-342900">
              <a:buFont typeface="+mj-lt"/>
              <a:buAutoNum type="arabicPeriod"/>
            </a:pPr>
            <a:r>
              <a:rPr lang="en-US" dirty="0"/>
              <a:t>Mary wants to edit recurring income</a:t>
            </a:r>
          </a:p>
          <a:p>
            <a:pPr marL="342900" indent="-342900">
              <a:buFont typeface="+mj-lt"/>
              <a:buAutoNum type="arabicPeriod"/>
            </a:pPr>
            <a:r>
              <a:rPr lang="en-US" dirty="0"/>
              <a:t>Mary wants to add / edit recurring expenses</a:t>
            </a:r>
          </a:p>
          <a:p>
            <a:pPr marL="342900" indent="-342900">
              <a:buFont typeface="+mj-lt"/>
              <a:buAutoNum type="arabicPeriod"/>
            </a:pPr>
            <a:r>
              <a:rPr lang="en-US" dirty="0"/>
              <a:t>Mary wants suggestions on how to divide her income</a:t>
            </a:r>
          </a:p>
          <a:p>
            <a:pPr marL="342900" indent="-342900">
              <a:buFont typeface="+mj-lt"/>
              <a:buAutoNum type="arabicPeriod"/>
            </a:pPr>
            <a:r>
              <a:rPr lang="en-US" dirty="0"/>
              <a:t>Mary wants to divide her expenses into different categories</a:t>
            </a:r>
          </a:p>
          <a:p>
            <a:pPr marL="342900" indent="-342900">
              <a:buFont typeface="+mj-lt"/>
              <a:buAutoNum type="arabicPeriod"/>
            </a:pPr>
            <a:r>
              <a:rPr lang="en-US" dirty="0"/>
              <a:t>Mary wants to edit her income division</a:t>
            </a:r>
          </a:p>
          <a:p>
            <a:pPr marL="342900" indent="-342900">
              <a:buFont typeface="+mj-lt"/>
              <a:buAutoNum type="arabicPeriod"/>
            </a:pPr>
            <a:r>
              <a:rPr lang="en-US" dirty="0"/>
              <a:t>Mary wants to set a monthly savings goal</a:t>
            </a:r>
          </a:p>
          <a:p>
            <a:pPr marL="342900" indent="-342900">
              <a:buFont typeface="+mj-lt"/>
              <a:buAutoNum type="arabicPeriod"/>
            </a:pPr>
            <a:r>
              <a:rPr lang="en-US" dirty="0"/>
              <a:t>Mary wants to change her monthly savings goal</a:t>
            </a:r>
          </a:p>
          <a:p>
            <a:pPr marL="342900" indent="-342900">
              <a:buFont typeface="+mj-lt"/>
              <a:buAutoNum type="arabicPeriod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8555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42660" y="0"/>
            <a:ext cx="5486400" cy="1325563"/>
          </a:xfrm>
        </p:spPr>
        <p:txBody>
          <a:bodyPr/>
          <a:lstStyle/>
          <a:p>
            <a:r>
              <a:rPr lang="en-US" dirty="0"/>
              <a:t>Site Structure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B56365-A39B-4311-A4B2-9532A14807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7691FD3-8414-A596-0C33-2683A0DFB4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83830" y="845820"/>
            <a:ext cx="2004060" cy="6012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2891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6F7BB-30A8-4980-AD4A-2FB0B53FA6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Prototype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61030FDE-8C02-4B96-8EB5-4C16D68A88C9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41832" y="5745281"/>
            <a:ext cx="1920240" cy="228600"/>
          </a:xfrm>
        </p:spPr>
        <p:txBody>
          <a:bodyPr/>
          <a:lstStyle/>
          <a:p>
            <a:r>
              <a:rPr lang="en-US" dirty="0"/>
              <a:t>Sign In 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450B83B4-39D2-4699-8D7E-70F307B7A93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739896" y="5741239"/>
            <a:ext cx="1920240" cy="228600"/>
          </a:xfrm>
        </p:spPr>
        <p:txBody>
          <a:bodyPr/>
          <a:lstStyle/>
          <a:p>
            <a:r>
              <a:rPr lang="en-US" dirty="0"/>
              <a:t>Create Account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D57499C2-9FB5-445E-9562-9404C8D8B36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537960" y="5741239"/>
            <a:ext cx="1920240" cy="228600"/>
          </a:xfrm>
        </p:spPr>
        <p:txBody>
          <a:bodyPr/>
          <a:lstStyle/>
          <a:p>
            <a:r>
              <a:rPr lang="en-US" dirty="0"/>
              <a:t>Home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43EB9BB5-40AC-45CA-B6AA-EC7D9491E2F9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336024" y="5741239"/>
            <a:ext cx="1920240" cy="228600"/>
          </a:xfrm>
        </p:spPr>
        <p:txBody>
          <a:bodyPr/>
          <a:lstStyle/>
          <a:p>
            <a:r>
              <a:rPr lang="en-US" dirty="0"/>
              <a:t>Profile</a:t>
            </a:r>
          </a:p>
        </p:txBody>
      </p:sp>
      <p:pic>
        <p:nvPicPr>
          <p:cNvPr id="73" name="Picture 72">
            <a:extLst>
              <a:ext uri="{FF2B5EF4-FFF2-40B4-BE49-F238E27FC236}">
                <a16:creationId xmlns:a16="http://schemas.microsoft.com/office/drawing/2014/main" id="{A1891887-2398-2CE8-A252-970E0F781C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90131" y="1732946"/>
            <a:ext cx="2215898" cy="4008293"/>
          </a:xfrm>
          <a:prstGeom prst="rect">
            <a:avLst/>
          </a:prstGeom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3C1A52F4-87EB-DE11-4036-1C10770BE16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67588" y="1690687"/>
            <a:ext cx="2068069" cy="4043017"/>
          </a:xfrm>
          <a:prstGeom prst="rect">
            <a:avLst/>
          </a:prstGeom>
        </p:spPr>
      </p:pic>
      <p:pic>
        <p:nvPicPr>
          <p:cNvPr id="75" name="Picture 74">
            <a:extLst>
              <a:ext uri="{FF2B5EF4-FFF2-40B4-BE49-F238E27FC236}">
                <a16:creationId xmlns:a16="http://schemas.microsoft.com/office/drawing/2014/main" id="{96CBD871-B419-2652-3D35-7C87AA3F7B3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60503" y="1690688"/>
            <a:ext cx="2071282" cy="4043017"/>
          </a:xfrm>
          <a:prstGeom prst="rect">
            <a:avLst/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2586D1E7-1D1F-8DFC-1A3B-F8ADE44E15F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8808" y="1683152"/>
            <a:ext cx="2069501" cy="40505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626675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6F7BB-30A8-4980-AD4A-2FB0B53FA6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Version 1.0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61030FDE-8C02-4B96-8EB5-4C16D68A88C9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41832" y="5745281"/>
            <a:ext cx="1920240" cy="228600"/>
          </a:xfrm>
        </p:spPr>
        <p:txBody>
          <a:bodyPr/>
          <a:lstStyle/>
          <a:p>
            <a:r>
              <a:rPr lang="en-US" dirty="0"/>
              <a:t>Sign In 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450B83B4-39D2-4699-8D7E-70F307B7A93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739896" y="5741239"/>
            <a:ext cx="1920240" cy="228600"/>
          </a:xfrm>
        </p:spPr>
        <p:txBody>
          <a:bodyPr/>
          <a:lstStyle/>
          <a:p>
            <a:r>
              <a:rPr lang="en-US" dirty="0"/>
              <a:t>Create Account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D57499C2-9FB5-445E-9562-9404C8D8B36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537960" y="5741239"/>
            <a:ext cx="1920240" cy="228600"/>
          </a:xfrm>
        </p:spPr>
        <p:txBody>
          <a:bodyPr/>
          <a:lstStyle/>
          <a:p>
            <a:r>
              <a:rPr lang="en-US" dirty="0"/>
              <a:t>Home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43EB9BB5-40AC-45CA-B6AA-EC7D9491E2F9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336024" y="5741239"/>
            <a:ext cx="1920240" cy="228600"/>
          </a:xfrm>
        </p:spPr>
        <p:txBody>
          <a:bodyPr/>
          <a:lstStyle/>
          <a:p>
            <a:r>
              <a:rPr lang="en-US" dirty="0"/>
              <a:t>Profile</a:t>
            </a:r>
          </a:p>
        </p:txBody>
      </p:sp>
      <p:pic>
        <p:nvPicPr>
          <p:cNvPr id="69" name="Picture 68">
            <a:extLst>
              <a:ext uri="{FF2B5EF4-FFF2-40B4-BE49-F238E27FC236}">
                <a16:creationId xmlns:a16="http://schemas.microsoft.com/office/drawing/2014/main" id="{994AEB58-1585-7A98-F002-559323FD8F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80990" y="1688441"/>
            <a:ext cx="2221991" cy="4052798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0DFABF39-71CD-B211-8A39-36B0E319C2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85148" y="1688440"/>
            <a:ext cx="2221991" cy="4052797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ADB684B6-C2E1-C2BD-9984-89C2008B6965}"/>
              </a:ext>
            </a:extLst>
          </p:cNvPr>
          <p:cNvPicPr>
            <a:picLocks/>
          </p:cNvPicPr>
          <p:nvPr/>
        </p:nvPicPr>
        <p:blipFill>
          <a:blip r:embed="rId4"/>
          <a:stretch>
            <a:fillRect/>
          </a:stretch>
        </p:blipFill>
        <p:spPr>
          <a:xfrm>
            <a:off x="784861" y="1717879"/>
            <a:ext cx="2221992" cy="4023360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EEECEFB9-F591-17D5-B72E-5B01721F4DD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82926" y="1717879"/>
            <a:ext cx="2221991" cy="40233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69152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6F7BB-30A8-4980-AD4A-2FB0B53FA6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Version 2.0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61030FDE-8C02-4B96-8EB5-4C16D68A88C9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41832" y="5745281"/>
            <a:ext cx="1920240" cy="228600"/>
          </a:xfrm>
        </p:spPr>
        <p:txBody>
          <a:bodyPr/>
          <a:lstStyle/>
          <a:p>
            <a:r>
              <a:rPr lang="en-US" dirty="0"/>
              <a:t>Sign In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450B83B4-39D2-4699-8D7E-70F307B7A93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739896" y="5741239"/>
            <a:ext cx="1920240" cy="228600"/>
          </a:xfrm>
        </p:spPr>
        <p:txBody>
          <a:bodyPr/>
          <a:lstStyle/>
          <a:p>
            <a:r>
              <a:rPr lang="en-US" dirty="0"/>
              <a:t>Create Account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D57499C2-9FB5-445E-9562-9404C8D8B36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537960" y="5741239"/>
            <a:ext cx="1920240" cy="228600"/>
          </a:xfrm>
        </p:spPr>
        <p:txBody>
          <a:bodyPr/>
          <a:lstStyle/>
          <a:p>
            <a:r>
              <a:rPr lang="en-US" dirty="0"/>
              <a:t>Home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43EB9BB5-40AC-45CA-B6AA-EC7D9491E2F9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336024" y="5741239"/>
            <a:ext cx="1920240" cy="228600"/>
          </a:xfrm>
        </p:spPr>
        <p:txBody>
          <a:bodyPr/>
          <a:lstStyle/>
          <a:p>
            <a:r>
              <a:rPr lang="en-US" dirty="0"/>
              <a:t>Profile</a:t>
            </a: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83696596-BF14-F9CB-E4A7-2A5ED98229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1704" y="1663342"/>
            <a:ext cx="2220496" cy="4025091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E393D8ED-F69C-B53D-EF4A-4C4FC5559A5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85897" y="1690687"/>
            <a:ext cx="2220494" cy="3997745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9F8F234C-6F5D-9DA4-E944-360D60D163C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89768" y="1677015"/>
            <a:ext cx="2220496" cy="4025091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7342910E-77F9-3F05-673D-703BDC5379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87832" y="1663341"/>
            <a:ext cx="2220495" cy="40778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096921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5650064" cy="1325563"/>
          </a:xfrm>
        </p:spPr>
        <p:txBody>
          <a:bodyPr>
            <a:normAutofit/>
          </a:bodyPr>
          <a:lstStyle/>
          <a:p>
            <a:r>
              <a:rPr lang="en-ZA" dirty="0"/>
              <a:t>Executive Summary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528930" cy="2779776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Develop a solution for young adults to manage their finances to eliminate stress and debt.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Create a mobile app where the user can easily and efficiently manage their finances by visually representing their spending habits.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5650064" cy="1325563"/>
          </a:xfrm>
        </p:spPr>
        <p:txBody>
          <a:bodyPr>
            <a:normAutofit/>
          </a:bodyPr>
          <a:lstStyle/>
          <a:p>
            <a:r>
              <a:rPr lang="en-ZA" dirty="0"/>
              <a:t>Background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1"/>
            <a:ext cx="4528930" cy="3905123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According to The Currency, clients believe they should have begun investing earlier and frequently worry about their college-age kid’s financial planning and investing.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According to Smart Asset, saving and investing are important to beginning compounding your income at an early age.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According to, Investopedia, you should understand personal finance before entering the workforce and getting a handle on your finances early.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64087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US" dirty="0"/>
              <a:t>Timeline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83177080-F815-CA78-D432-489577D98FF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15394" y="1691640"/>
            <a:ext cx="8361211" cy="31427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65639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Project Scope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41248" y="1692430"/>
            <a:ext cx="7525512" cy="2551909"/>
          </a:xfrm>
        </p:spPr>
        <p:txBody>
          <a:bodyPr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Assist young adults with managing their finances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Develop an app using Flutter and Firebase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Develop and deploy within an 8-week frame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Prioritize the most important features</a:t>
            </a:r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US" dirty="0"/>
              <a:t>Success Measurement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767909" y="1854574"/>
            <a:ext cx="8658293" cy="2877446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User satisfaction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Good performance in peer review and testing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 functional mobile app that allows the user to manage their finances</a:t>
            </a:r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4385A1-7907-466F-B4A3-C69B01059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Project Management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26F0BE6-4D11-4FF7-9D29-55D5CF3BFA38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1677987" y="2043763"/>
            <a:ext cx="2743200" cy="3420595"/>
          </a:xfrm>
        </p:spPr>
        <p:txBody>
          <a:bodyPr/>
          <a:lstStyle/>
          <a:p>
            <a:r>
              <a:rPr lang="en-ZA" dirty="0"/>
              <a:t>Throughout the course of the project, I had to adjust my timeline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56C7F9C-E2D0-4742-A4BF-078450A6F65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721352" y="2042121"/>
            <a:ext cx="2743200" cy="3420595"/>
          </a:xfrm>
        </p:spPr>
        <p:txBody>
          <a:bodyPr/>
          <a:lstStyle/>
          <a:p>
            <a:r>
              <a:rPr lang="en-ZA" noProof="1"/>
              <a:t>The app underwent multiple rounds of user testing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6A22EE9E-DC5B-423D-A43D-F003576C11B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775576" y="2042121"/>
            <a:ext cx="2743200" cy="3420595"/>
          </a:xfrm>
        </p:spPr>
        <p:txBody>
          <a:bodyPr/>
          <a:lstStyle/>
          <a:p>
            <a:r>
              <a:rPr lang="en-US" noProof="1"/>
              <a:t>Developing the User Interface and backend took longer than expected </a:t>
            </a:r>
            <a:endParaRPr lang="en-ZA" noProof="1"/>
          </a:p>
        </p:txBody>
      </p:sp>
    </p:spTree>
    <p:extLst>
      <p:ext uri="{BB962C8B-B14F-4D97-AF65-F5344CB8AC3E}">
        <p14:creationId xmlns:p14="http://schemas.microsoft.com/office/powerpoint/2010/main" val="20466607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US" dirty="0"/>
              <a:t>Stakeholders Map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1329BCA-5E5F-6FA4-538C-5131BDAF796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69927" y="1263646"/>
            <a:ext cx="5052145" cy="3641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033430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User Analysis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41248" y="1692430"/>
            <a:ext cx="7525512" cy="2551909"/>
          </a:xfrm>
        </p:spPr>
        <p:txBody>
          <a:bodyPr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Manage finances, save money, or allocate income into different categories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Recent grads who are entering the workforce for the first time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Having trouble tracking your spending habits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Track your income and expenses in one place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917730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" id="{91065DBE-5BFE-48A8-88E3-00BE4E05E4F1}" vid="{764D0EE5-1C2F-4307-AB39-AA19F2A6973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  <Background xmlns="71af3243-3dd4-4a8d-8c0d-dd76da1f02a5">false</Background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8" ma:contentTypeDescription="Create a new document." ma:contentTypeScope="" ma:versionID="60f5a4f2d2b0abadcf532d48ebf9cb71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7dd78129e6a1811f84807ad11c65153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  <xsd:element ref="ns2:MediaServiceObjectDetectorVersions" minOccurs="0"/>
                <xsd:element ref="ns2:MediaServiceSystem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  <xsd:element name="MediaServiceObjectDetectorVersions" ma:index="3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32" nillable="true" ma:displayName="MediaServiceSystemTags" ma:hidden="true" ma:internalName="MediaServiceSystem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6F64B861-6024-48D7-A751-9C7ADB614CF2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01299F1D-9457-4AA5-87D1-B9A9C19F301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799972D5-0616-492C-93CD-BB1ADFB67788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{93B6B913-F320-4F74-94DE-E49033AF8881}tf16411248_win32</Template>
  <TotalTime>0</TotalTime>
  <Words>376</Words>
  <Application>Microsoft Office PowerPoint</Application>
  <PresentationFormat>Widescreen</PresentationFormat>
  <Paragraphs>72</Paragraphs>
  <Slides>18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3" baseType="lpstr">
      <vt:lpstr>Arial</vt:lpstr>
      <vt:lpstr>Avenir Next LT Pro Light</vt:lpstr>
      <vt:lpstr>Calibri</vt:lpstr>
      <vt:lpstr>Posterama</vt:lpstr>
      <vt:lpstr>Office Theme</vt:lpstr>
      <vt:lpstr>The Budget Buddy Capstone</vt:lpstr>
      <vt:lpstr>Executive Summary</vt:lpstr>
      <vt:lpstr>Background</vt:lpstr>
      <vt:lpstr>Timeline</vt:lpstr>
      <vt:lpstr>Project Scope</vt:lpstr>
      <vt:lpstr>Success Measurement</vt:lpstr>
      <vt:lpstr>Project Management</vt:lpstr>
      <vt:lpstr>Stakeholders Map</vt:lpstr>
      <vt:lpstr>User Analysis</vt:lpstr>
      <vt:lpstr>Storyboard</vt:lpstr>
      <vt:lpstr>Database Design</vt:lpstr>
      <vt:lpstr>Function Design</vt:lpstr>
      <vt:lpstr>User Tasklist</vt:lpstr>
      <vt:lpstr>Site Structure</vt:lpstr>
      <vt:lpstr>Prototype</vt:lpstr>
      <vt:lpstr>Version 1.0</vt:lpstr>
      <vt:lpstr>Version 2.0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The Budget Buddy Capstone</dc:title>
  <dc:creator>Amir Akins</dc:creator>
  <cp:lastModifiedBy>Amir Akins</cp:lastModifiedBy>
  <cp:revision>27</cp:revision>
  <dcterms:created xsi:type="dcterms:W3CDTF">2023-12-14T16:53:15Z</dcterms:created>
  <dcterms:modified xsi:type="dcterms:W3CDTF">2023-12-14T21:30:24Z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ediaServiceImageTags">
    <vt:lpwstr/>
  </property>
</Properties>
</file>